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7" d="100"/>
          <a:sy n="67" d="100"/>
        </p:scale>
        <p:origin x="-143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293CD6-EA76-0E4F-9AF5-03D9E5279330}" type="datetimeFigureOut">
              <a:rPr lang="en-US" smtClean="0"/>
              <a:t>10/2/14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00CE15-B1A6-9148-91A2-40C0CED18F29}" type="slidenum">
              <a:rPr lang="en-US" smtClean="0"/>
              <a:t>‹#›</a:t>
            </a:fld>
            <a:endParaRPr lang="en-US"/>
          </a:p>
        </p:txBody>
      </p:sp>
    </p:spTree>
    <p:extLst>
      <p:ext uri="{BB962C8B-B14F-4D97-AF65-F5344CB8AC3E}">
        <p14:creationId xmlns:p14="http://schemas.microsoft.com/office/powerpoint/2010/main" val="140689095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Main Idea</a:t>
            </a:r>
            <a:r>
              <a:rPr lang="en-US" baseline="0" dirty="0" smtClean="0"/>
              <a:t> Example</a:t>
            </a:r>
            <a:endParaRPr lang="en-US" dirty="0"/>
          </a:p>
        </p:txBody>
      </p:sp>
      <p:sp>
        <p:nvSpPr>
          <p:cNvPr id="4" name="Slide Number Placeholder 3"/>
          <p:cNvSpPr>
            <a:spLocks noGrp="1"/>
          </p:cNvSpPr>
          <p:nvPr>
            <p:ph type="sldNum" sz="quarter" idx="10"/>
          </p:nvPr>
        </p:nvSpPr>
        <p:spPr/>
        <p:txBody>
          <a:bodyPr/>
          <a:lstStyle/>
          <a:p>
            <a:fld id="{C05CFB07-C105-B548-9824-8D4A777F38F8}" type="slidenum">
              <a:rPr lang="en-US" smtClean="0"/>
              <a:t>2</a:t>
            </a:fld>
            <a:endParaRPr lang="en-US"/>
          </a:p>
        </p:txBody>
      </p:sp>
    </p:spTree>
    <p:extLst>
      <p:ext uri="{BB962C8B-B14F-4D97-AF65-F5344CB8AC3E}">
        <p14:creationId xmlns:p14="http://schemas.microsoft.com/office/powerpoint/2010/main" val="1238838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a:t>
            </a:r>
            <a:r>
              <a:rPr lang="en-US" baseline="0" dirty="0" smtClean="0"/>
              <a:t> or show some examples</a:t>
            </a:r>
            <a:endParaRPr lang="en-US" dirty="0"/>
          </a:p>
        </p:txBody>
      </p:sp>
      <p:sp>
        <p:nvSpPr>
          <p:cNvPr id="4" name="Slide Number Placeholder 3"/>
          <p:cNvSpPr>
            <a:spLocks noGrp="1"/>
          </p:cNvSpPr>
          <p:nvPr>
            <p:ph type="sldNum" sz="quarter" idx="10"/>
          </p:nvPr>
        </p:nvSpPr>
        <p:spPr/>
        <p:txBody>
          <a:bodyPr/>
          <a:lstStyle/>
          <a:p>
            <a:fld id="{C05CFB07-C105-B548-9824-8D4A777F38F8}" type="slidenum">
              <a:rPr lang="en-US" smtClean="0"/>
              <a:t>3</a:t>
            </a:fld>
            <a:endParaRPr lang="en-US"/>
          </a:p>
        </p:txBody>
      </p:sp>
    </p:spTree>
    <p:extLst>
      <p:ext uri="{BB962C8B-B14F-4D97-AF65-F5344CB8AC3E}">
        <p14:creationId xmlns:p14="http://schemas.microsoft.com/office/powerpoint/2010/main" val="4285021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5CFB07-C105-B548-9824-8D4A777F38F8}" type="slidenum">
              <a:rPr lang="en-US" smtClean="0"/>
              <a:t>7</a:t>
            </a:fld>
            <a:endParaRPr lang="en-US"/>
          </a:p>
        </p:txBody>
      </p:sp>
    </p:spTree>
    <p:extLst>
      <p:ext uri="{BB962C8B-B14F-4D97-AF65-F5344CB8AC3E}">
        <p14:creationId xmlns:p14="http://schemas.microsoft.com/office/powerpoint/2010/main" val="32207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Culminating Task</a:t>
            </a:r>
            <a:r>
              <a:rPr lang="en-US" baseline="0" dirty="0" smtClean="0"/>
              <a:t> or Extension Activity</a:t>
            </a:r>
            <a:endParaRPr lang="en-US" dirty="0"/>
          </a:p>
        </p:txBody>
      </p:sp>
      <p:sp>
        <p:nvSpPr>
          <p:cNvPr id="4" name="Slide Number Placeholder 3"/>
          <p:cNvSpPr>
            <a:spLocks noGrp="1"/>
          </p:cNvSpPr>
          <p:nvPr>
            <p:ph type="sldNum" sz="quarter" idx="10"/>
          </p:nvPr>
        </p:nvSpPr>
        <p:spPr/>
        <p:txBody>
          <a:bodyPr/>
          <a:lstStyle/>
          <a:p>
            <a:fld id="{C05CFB07-C105-B548-9824-8D4A777F38F8}" type="slidenum">
              <a:rPr lang="en-US" smtClean="0"/>
              <a:t>8</a:t>
            </a:fld>
            <a:endParaRPr lang="en-US"/>
          </a:p>
        </p:txBody>
      </p:sp>
    </p:spTree>
    <p:extLst>
      <p:ext uri="{BB962C8B-B14F-4D97-AF65-F5344CB8AC3E}">
        <p14:creationId xmlns:p14="http://schemas.microsoft.com/office/powerpoint/2010/main" val="2719149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fiction example…the day the crayons quit?</a:t>
            </a:r>
            <a:endParaRPr lang="en-US" dirty="0"/>
          </a:p>
        </p:txBody>
      </p:sp>
      <p:sp>
        <p:nvSpPr>
          <p:cNvPr id="4" name="Slide Number Placeholder 3"/>
          <p:cNvSpPr>
            <a:spLocks noGrp="1"/>
          </p:cNvSpPr>
          <p:nvPr>
            <p:ph type="sldNum" sz="quarter" idx="10"/>
          </p:nvPr>
        </p:nvSpPr>
        <p:spPr/>
        <p:txBody>
          <a:bodyPr/>
          <a:lstStyle/>
          <a:p>
            <a:fld id="{C05CFB07-C105-B548-9824-8D4A777F38F8}" type="slidenum">
              <a:rPr lang="en-US" smtClean="0"/>
              <a:t>12</a:t>
            </a:fld>
            <a:endParaRPr lang="en-US"/>
          </a:p>
        </p:txBody>
      </p:sp>
    </p:spTree>
    <p:extLst>
      <p:ext uri="{BB962C8B-B14F-4D97-AF65-F5344CB8AC3E}">
        <p14:creationId xmlns:p14="http://schemas.microsoft.com/office/powerpoint/2010/main" val="3774908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1:28 start</a:t>
            </a:r>
            <a:endParaRPr lang="en-US" dirty="0"/>
          </a:p>
        </p:txBody>
      </p:sp>
      <p:sp>
        <p:nvSpPr>
          <p:cNvPr id="4" name="Slide Number Placeholder 3"/>
          <p:cNvSpPr>
            <a:spLocks noGrp="1"/>
          </p:cNvSpPr>
          <p:nvPr>
            <p:ph type="sldNum" sz="quarter" idx="10"/>
          </p:nvPr>
        </p:nvSpPr>
        <p:spPr/>
        <p:txBody>
          <a:bodyPr/>
          <a:lstStyle/>
          <a:p>
            <a:fld id="{C05CFB07-C105-B548-9824-8D4A777F38F8}" type="slidenum">
              <a:rPr lang="en-US" smtClean="0"/>
              <a:t>13</a:t>
            </a:fld>
            <a:endParaRPr lang="en-US"/>
          </a:p>
        </p:txBody>
      </p:sp>
    </p:spTree>
    <p:extLst>
      <p:ext uri="{BB962C8B-B14F-4D97-AF65-F5344CB8AC3E}">
        <p14:creationId xmlns:p14="http://schemas.microsoft.com/office/powerpoint/2010/main" val="1965951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Text</a:t>
            </a:r>
            <a:r>
              <a:rPr lang="en-US" baseline="0" dirty="0" smtClean="0"/>
              <a:t> and example of I am a pizza</a:t>
            </a:r>
            <a:endParaRPr lang="en-US" dirty="0"/>
          </a:p>
        </p:txBody>
      </p:sp>
      <p:sp>
        <p:nvSpPr>
          <p:cNvPr id="4" name="Slide Number Placeholder 3"/>
          <p:cNvSpPr>
            <a:spLocks noGrp="1"/>
          </p:cNvSpPr>
          <p:nvPr>
            <p:ph type="sldNum" sz="quarter" idx="10"/>
          </p:nvPr>
        </p:nvSpPr>
        <p:spPr/>
        <p:txBody>
          <a:bodyPr/>
          <a:lstStyle/>
          <a:p>
            <a:fld id="{C05CFB07-C105-B548-9824-8D4A777F38F8}" type="slidenum">
              <a:rPr lang="en-US" smtClean="0"/>
              <a:t>14</a:t>
            </a:fld>
            <a:endParaRPr lang="en-US"/>
          </a:p>
        </p:txBody>
      </p:sp>
    </p:spTree>
    <p:extLst>
      <p:ext uri="{BB962C8B-B14F-4D97-AF65-F5344CB8AC3E}">
        <p14:creationId xmlns:p14="http://schemas.microsoft.com/office/powerpoint/2010/main" val="4024720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579906A-8B24-4A46-9ADD-C97C87DDA7BF}" type="datetimeFigureOut">
              <a:rPr lang="en-US" smtClean="0"/>
              <a:t>10/2/14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2565560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79906A-8B24-4A46-9ADD-C97C87DDA7BF}" type="datetimeFigureOut">
              <a:rPr lang="en-US" smtClean="0"/>
              <a:t>10/2/14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4241879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79906A-8B24-4A46-9ADD-C97C87DDA7BF}" type="datetimeFigureOut">
              <a:rPr lang="en-US" smtClean="0"/>
              <a:t>10/2/14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1151043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79906A-8B24-4A46-9ADD-C97C87DDA7BF}" type="datetimeFigureOut">
              <a:rPr lang="en-US" smtClean="0"/>
              <a:t>10/2/14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1434027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79906A-8B24-4A46-9ADD-C97C87DDA7BF}" type="datetimeFigureOut">
              <a:rPr lang="en-US" smtClean="0"/>
              <a:t>10/2/14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3196075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579906A-8B24-4A46-9ADD-C97C87DDA7BF}" type="datetimeFigureOut">
              <a:rPr lang="en-US" smtClean="0"/>
              <a:t>10/2/14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1477151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579906A-8B24-4A46-9ADD-C97C87DDA7BF}" type="datetimeFigureOut">
              <a:rPr lang="en-US" smtClean="0"/>
              <a:t>10/2/14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126094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79906A-8B24-4A46-9ADD-C97C87DDA7BF}" type="datetimeFigureOut">
              <a:rPr lang="en-US" smtClean="0"/>
              <a:t>10/2/14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3461318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79906A-8B24-4A46-9ADD-C97C87DDA7BF}" type="datetimeFigureOut">
              <a:rPr lang="en-US" smtClean="0"/>
              <a:t>10/2/14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3627812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79906A-8B24-4A46-9ADD-C97C87DDA7BF}" type="datetimeFigureOut">
              <a:rPr lang="en-US" smtClean="0"/>
              <a:t>10/2/14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3059740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79906A-8B24-4A46-9ADD-C97C87DDA7BF}" type="datetimeFigureOut">
              <a:rPr lang="en-US" smtClean="0"/>
              <a:t>10/2/14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37CF2B-3D54-524A-BA93-57D99D0500C8}" type="slidenum">
              <a:rPr lang="en-US" smtClean="0"/>
              <a:t>‹#›</a:t>
            </a:fld>
            <a:endParaRPr lang="en-US"/>
          </a:p>
        </p:txBody>
      </p:sp>
    </p:spTree>
    <p:extLst>
      <p:ext uri="{BB962C8B-B14F-4D97-AF65-F5344CB8AC3E}">
        <p14:creationId xmlns:p14="http://schemas.microsoft.com/office/powerpoint/2010/main" val="29027717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79906A-8B24-4A46-9ADD-C97C87DDA7BF}" type="datetimeFigureOut">
              <a:rPr lang="en-US" smtClean="0"/>
              <a:t>10/2/14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37CF2B-3D54-524A-BA93-57D99D0500C8}" type="slidenum">
              <a:rPr lang="en-US" smtClean="0"/>
              <a:t>‹#›</a:t>
            </a:fld>
            <a:endParaRPr lang="en-US"/>
          </a:p>
        </p:txBody>
      </p:sp>
    </p:spTree>
    <p:extLst>
      <p:ext uri="{BB962C8B-B14F-4D97-AF65-F5344CB8AC3E}">
        <p14:creationId xmlns:p14="http://schemas.microsoft.com/office/powerpoint/2010/main" val="2861161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19.png"/><Relationship Id="rId11"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G"/><Relationship Id="rId1" Type="http://schemas.openxmlformats.org/officeDocument/2006/relationships/slideLayout" Target="../slideLayouts/slideLayout7.xml"/><Relationship Id="rId2"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421" y="812509"/>
            <a:ext cx="8769684" cy="830997"/>
          </a:xfrm>
          <a:prstGeom prst="rect">
            <a:avLst/>
          </a:prstGeom>
          <a:noFill/>
        </p:spPr>
        <p:txBody>
          <a:bodyPr wrap="square" rtlCol="0">
            <a:spAutoFit/>
          </a:bodyPr>
          <a:lstStyle/>
          <a:p>
            <a:pPr algn="ctr"/>
            <a:r>
              <a:rPr lang="en-US" sz="4800" dirty="0" smtClean="0">
                <a:solidFill>
                  <a:schemeClr val="accent3">
                    <a:lumMod val="75000"/>
                  </a:schemeClr>
                </a:solidFill>
              </a:rPr>
              <a:t>Day 3</a:t>
            </a:r>
            <a:endParaRPr lang="en-US" sz="4800" dirty="0">
              <a:solidFill>
                <a:schemeClr val="accent3">
                  <a:lumMod val="75000"/>
                </a:schemeClr>
              </a:solidFill>
            </a:endParaRPr>
          </a:p>
        </p:txBody>
      </p:sp>
      <p:sp>
        <p:nvSpPr>
          <p:cNvPr id="3" name="TextBox 2"/>
          <p:cNvSpPr txBox="1"/>
          <p:nvPr/>
        </p:nvSpPr>
        <p:spPr>
          <a:xfrm>
            <a:off x="842210" y="2058736"/>
            <a:ext cx="7740315" cy="4124205"/>
          </a:xfrm>
          <a:prstGeom prst="rect">
            <a:avLst/>
          </a:prstGeom>
          <a:noFill/>
        </p:spPr>
        <p:txBody>
          <a:bodyPr wrap="square" rtlCol="0">
            <a:spAutoFit/>
          </a:bodyPr>
          <a:lstStyle/>
          <a:p>
            <a:pPr algn="ctr"/>
            <a:r>
              <a:rPr lang="en-US" sz="4800" dirty="0" smtClean="0"/>
              <a:t>FOCUS</a:t>
            </a:r>
          </a:p>
          <a:p>
            <a:pPr algn="ctr"/>
            <a:r>
              <a:rPr lang="en-US" dirty="0" smtClean="0"/>
              <a:t>What do you want your students to practice?</a:t>
            </a:r>
          </a:p>
          <a:p>
            <a:pPr algn="ctr"/>
            <a:endParaRPr lang="en-US" dirty="0" smtClean="0"/>
          </a:p>
          <a:p>
            <a:r>
              <a:rPr lang="en-US" dirty="0" smtClean="0"/>
              <a:t> A Few Examples…</a:t>
            </a:r>
            <a:endParaRPr lang="en-US" dirty="0"/>
          </a:p>
          <a:p>
            <a:pPr marL="457200" indent="-457200">
              <a:buFont typeface="Arial"/>
              <a:buChar char="•"/>
            </a:pPr>
            <a:r>
              <a:rPr lang="en-US" sz="3200" dirty="0" smtClean="0"/>
              <a:t>Main Idea</a:t>
            </a:r>
          </a:p>
          <a:p>
            <a:pPr marL="457200" indent="-457200">
              <a:buFont typeface="Arial"/>
              <a:buChar char="•"/>
            </a:pPr>
            <a:r>
              <a:rPr lang="en-US" sz="3200" dirty="0" smtClean="0"/>
              <a:t>Character Traits</a:t>
            </a:r>
          </a:p>
          <a:p>
            <a:pPr marL="457200" indent="-457200">
              <a:buFont typeface="Arial"/>
              <a:buChar char="•"/>
            </a:pPr>
            <a:r>
              <a:rPr lang="en-US" sz="3200" dirty="0" smtClean="0"/>
              <a:t>Inferring</a:t>
            </a:r>
          </a:p>
          <a:p>
            <a:pPr marL="457200" indent="-457200">
              <a:buFont typeface="Arial"/>
              <a:buChar char="•"/>
            </a:pPr>
            <a:r>
              <a:rPr lang="en-US" sz="3200" dirty="0" smtClean="0"/>
              <a:t>Visualizing</a:t>
            </a:r>
          </a:p>
          <a:p>
            <a:pPr marL="457200" indent="-457200">
              <a:buFont typeface="Arial"/>
              <a:buChar char="•"/>
            </a:pPr>
            <a:r>
              <a:rPr lang="en-US" sz="3200" dirty="0" smtClean="0"/>
              <a:t>Compare and Contrast</a:t>
            </a:r>
          </a:p>
        </p:txBody>
      </p:sp>
    </p:spTree>
    <p:extLst>
      <p:ext uri="{BB962C8B-B14F-4D97-AF65-F5344CB8AC3E}">
        <p14:creationId xmlns:p14="http://schemas.microsoft.com/office/powerpoint/2010/main" val="229846374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421" y="812509"/>
            <a:ext cx="8769684" cy="646331"/>
          </a:xfrm>
          <a:prstGeom prst="rect">
            <a:avLst/>
          </a:prstGeom>
          <a:noFill/>
        </p:spPr>
        <p:txBody>
          <a:bodyPr wrap="square" rtlCol="0">
            <a:spAutoFit/>
          </a:bodyPr>
          <a:lstStyle/>
          <a:p>
            <a:pPr algn="ctr"/>
            <a:r>
              <a:rPr lang="en-US" sz="3600" dirty="0" smtClean="0">
                <a:solidFill>
                  <a:schemeClr val="accent3">
                    <a:lumMod val="75000"/>
                  </a:schemeClr>
                </a:solidFill>
              </a:rPr>
              <a:t>Choosing Appropriate Texts</a:t>
            </a:r>
            <a:endParaRPr lang="en-US" sz="3600" dirty="0">
              <a:solidFill>
                <a:schemeClr val="accent3">
                  <a:lumMod val="75000"/>
                </a:schemeClr>
              </a:solidFill>
            </a:endParaRPr>
          </a:p>
        </p:txBody>
      </p:sp>
      <p:sp>
        <p:nvSpPr>
          <p:cNvPr id="3" name="TextBox 2"/>
          <p:cNvSpPr txBox="1"/>
          <p:nvPr/>
        </p:nvSpPr>
        <p:spPr>
          <a:xfrm>
            <a:off x="842210" y="2058736"/>
            <a:ext cx="7740315" cy="4185762"/>
          </a:xfrm>
          <a:prstGeom prst="rect">
            <a:avLst/>
          </a:prstGeom>
          <a:noFill/>
        </p:spPr>
        <p:txBody>
          <a:bodyPr wrap="square" rtlCol="0">
            <a:spAutoFit/>
          </a:bodyPr>
          <a:lstStyle/>
          <a:p>
            <a:endParaRPr lang="en-US" dirty="0"/>
          </a:p>
          <a:p>
            <a:pPr marL="285750" indent="-285750">
              <a:buFont typeface="Arial"/>
              <a:buChar char="•"/>
            </a:pPr>
            <a:endParaRPr lang="en-US" dirty="0" smtClean="0"/>
          </a:p>
          <a:p>
            <a:pPr marL="285750" indent="-285750">
              <a:buFont typeface="Arial"/>
              <a:buChar char="•"/>
            </a:pPr>
            <a:r>
              <a:rPr lang="en-US" sz="2800" dirty="0" smtClean="0"/>
              <a:t>Unit of Study Essential Texts</a:t>
            </a:r>
          </a:p>
          <a:p>
            <a:pPr marL="742950" lvl="1" indent="-285750">
              <a:buFont typeface="Arial"/>
              <a:buChar char="•"/>
            </a:pPr>
            <a:r>
              <a:rPr lang="en-US" dirty="0" smtClean="0"/>
              <a:t>One close read per unit of study</a:t>
            </a:r>
          </a:p>
          <a:p>
            <a:pPr marL="285750" indent="-285750">
              <a:buFont typeface="Arial"/>
              <a:buChar char="•"/>
            </a:pPr>
            <a:endParaRPr lang="en-US" sz="2800" dirty="0" smtClean="0"/>
          </a:p>
          <a:p>
            <a:pPr marL="285750" indent="-285750">
              <a:buFont typeface="Arial"/>
              <a:buChar char="•"/>
            </a:pPr>
            <a:r>
              <a:rPr lang="en-US" sz="2800" dirty="0" smtClean="0"/>
              <a:t>Key Factors</a:t>
            </a:r>
          </a:p>
          <a:p>
            <a:pPr marL="742950" lvl="1" indent="-285750">
              <a:buFont typeface="Arial"/>
              <a:buChar char="•"/>
            </a:pPr>
            <a:r>
              <a:rPr lang="en-US" dirty="0" err="1" smtClean="0"/>
              <a:t>Decodability</a:t>
            </a:r>
            <a:endParaRPr lang="en-US" dirty="0"/>
          </a:p>
          <a:p>
            <a:pPr marL="742950" lvl="1" indent="-285750">
              <a:buFont typeface="Arial"/>
              <a:buChar char="•"/>
            </a:pPr>
            <a:r>
              <a:rPr lang="en-US" dirty="0" smtClean="0"/>
              <a:t>New Vocabulary</a:t>
            </a:r>
          </a:p>
          <a:p>
            <a:pPr marL="742950" lvl="1" indent="-285750">
              <a:buFont typeface="Arial"/>
              <a:buChar char="•"/>
            </a:pPr>
            <a:r>
              <a:rPr lang="en-US" dirty="0" smtClean="0"/>
              <a:t>Complexity (Will it make them THINK?)</a:t>
            </a:r>
          </a:p>
          <a:p>
            <a:pPr marL="742950" lvl="1" indent="-285750">
              <a:buFont typeface="Arial"/>
              <a:buChar char="•"/>
            </a:pPr>
            <a:r>
              <a:rPr lang="en-US" dirty="0" smtClean="0"/>
              <a:t>Familiarity</a:t>
            </a:r>
          </a:p>
          <a:p>
            <a:endParaRPr lang="en-US" sz="2800" dirty="0" smtClean="0"/>
          </a:p>
          <a:p>
            <a:pPr marL="285750" indent="-285750">
              <a:buFont typeface="Arial"/>
              <a:buChar char="•"/>
            </a:pPr>
            <a:r>
              <a:rPr lang="en-US" sz="2800" dirty="0" smtClean="0"/>
              <a:t>Focus</a:t>
            </a:r>
            <a:endParaRPr lang="en-US" sz="2800" dirty="0"/>
          </a:p>
        </p:txBody>
      </p:sp>
    </p:spTree>
    <p:extLst>
      <p:ext uri="{BB962C8B-B14F-4D97-AF65-F5344CB8AC3E}">
        <p14:creationId xmlns:p14="http://schemas.microsoft.com/office/powerpoint/2010/main" val="189690533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rot="20285239">
            <a:off x="534736" y="578855"/>
            <a:ext cx="2005263" cy="1604210"/>
          </a:xfrm>
          <a:prstGeom prst="rect">
            <a:avLst/>
          </a:prstGeom>
          <a:ln w="76200" cmpd="sng">
            <a:solidFill>
              <a:schemeClr val="tx1"/>
            </a:solidFill>
          </a:ln>
        </p:spPr>
      </p:pic>
      <p:pic>
        <p:nvPicPr>
          <p:cNvPr id="3" name="Picture 2"/>
          <p:cNvPicPr>
            <a:picLocks noChangeAspect="1"/>
          </p:cNvPicPr>
          <p:nvPr/>
        </p:nvPicPr>
        <p:blipFill>
          <a:blip r:embed="rId3"/>
          <a:stretch>
            <a:fillRect/>
          </a:stretch>
        </p:blipFill>
        <p:spPr>
          <a:xfrm rot="617512">
            <a:off x="2366926" y="2602024"/>
            <a:ext cx="1315453" cy="1837345"/>
          </a:xfrm>
          <a:prstGeom prst="rect">
            <a:avLst/>
          </a:prstGeom>
          <a:ln w="76200" cmpd="sng">
            <a:solidFill>
              <a:srgbClr val="000000"/>
            </a:solidFill>
          </a:ln>
        </p:spPr>
      </p:pic>
      <p:pic>
        <p:nvPicPr>
          <p:cNvPr id="5" name="Picture 4"/>
          <p:cNvPicPr>
            <a:picLocks noChangeAspect="1"/>
          </p:cNvPicPr>
          <p:nvPr/>
        </p:nvPicPr>
        <p:blipFill>
          <a:blip r:embed="rId4"/>
          <a:stretch>
            <a:fillRect/>
          </a:stretch>
        </p:blipFill>
        <p:spPr>
          <a:xfrm rot="20355300">
            <a:off x="387367" y="3385625"/>
            <a:ext cx="1356895" cy="1812686"/>
          </a:xfrm>
          <a:prstGeom prst="rect">
            <a:avLst/>
          </a:prstGeom>
          <a:ln w="76200" cmpd="sng">
            <a:solidFill>
              <a:srgbClr val="000000"/>
            </a:solidFill>
          </a:ln>
        </p:spPr>
      </p:pic>
      <p:pic>
        <p:nvPicPr>
          <p:cNvPr id="7" name="Picture 6"/>
          <p:cNvPicPr>
            <a:picLocks noChangeAspect="1"/>
          </p:cNvPicPr>
          <p:nvPr/>
        </p:nvPicPr>
        <p:blipFill>
          <a:blip r:embed="rId5"/>
          <a:stretch>
            <a:fillRect/>
          </a:stretch>
        </p:blipFill>
        <p:spPr>
          <a:xfrm rot="1142614">
            <a:off x="7173201" y="1766761"/>
            <a:ext cx="1644316" cy="1465061"/>
          </a:xfrm>
          <a:prstGeom prst="rect">
            <a:avLst/>
          </a:prstGeom>
          <a:ln w="76200" cmpd="sng">
            <a:solidFill>
              <a:schemeClr val="tx1"/>
            </a:solidFill>
          </a:ln>
        </p:spPr>
      </p:pic>
      <p:pic>
        <p:nvPicPr>
          <p:cNvPr id="8" name="Picture 7"/>
          <p:cNvPicPr>
            <a:picLocks noChangeAspect="1"/>
          </p:cNvPicPr>
          <p:nvPr/>
        </p:nvPicPr>
        <p:blipFill>
          <a:blip r:embed="rId6"/>
          <a:stretch>
            <a:fillRect/>
          </a:stretch>
        </p:blipFill>
        <p:spPr>
          <a:xfrm rot="20726476">
            <a:off x="4311800" y="3193687"/>
            <a:ext cx="2007937" cy="1378141"/>
          </a:xfrm>
          <a:prstGeom prst="rect">
            <a:avLst/>
          </a:prstGeom>
          <a:ln w="76200" cmpd="sng">
            <a:solidFill>
              <a:schemeClr val="tx1"/>
            </a:solidFill>
          </a:ln>
        </p:spPr>
      </p:pic>
      <p:pic>
        <p:nvPicPr>
          <p:cNvPr id="9" name="Picture 8"/>
          <p:cNvPicPr>
            <a:picLocks noChangeAspect="1"/>
          </p:cNvPicPr>
          <p:nvPr/>
        </p:nvPicPr>
        <p:blipFill>
          <a:blip r:embed="rId7"/>
          <a:stretch>
            <a:fillRect/>
          </a:stretch>
        </p:blipFill>
        <p:spPr>
          <a:xfrm rot="20943057">
            <a:off x="7000382" y="3912627"/>
            <a:ext cx="1640005" cy="1647326"/>
          </a:xfrm>
          <a:prstGeom prst="rect">
            <a:avLst/>
          </a:prstGeom>
          <a:ln w="76200" cmpd="sng">
            <a:solidFill>
              <a:schemeClr val="tx1"/>
            </a:solidFill>
          </a:ln>
        </p:spPr>
      </p:pic>
      <p:pic>
        <p:nvPicPr>
          <p:cNvPr id="10" name="Picture 9"/>
          <p:cNvPicPr>
            <a:picLocks noChangeAspect="1"/>
          </p:cNvPicPr>
          <p:nvPr/>
        </p:nvPicPr>
        <p:blipFill>
          <a:blip r:embed="rId8"/>
          <a:stretch>
            <a:fillRect/>
          </a:stretch>
        </p:blipFill>
        <p:spPr>
          <a:xfrm>
            <a:off x="5228875" y="748631"/>
            <a:ext cx="1629989" cy="1629989"/>
          </a:xfrm>
          <a:prstGeom prst="rect">
            <a:avLst/>
          </a:prstGeom>
          <a:ln w="76200" cmpd="sng">
            <a:solidFill>
              <a:schemeClr val="tx1"/>
            </a:solidFill>
          </a:ln>
        </p:spPr>
      </p:pic>
      <p:pic>
        <p:nvPicPr>
          <p:cNvPr id="11" name="Picture 10"/>
          <p:cNvPicPr>
            <a:picLocks noChangeAspect="1"/>
          </p:cNvPicPr>
          <p:nvPr/>
        </p:nvPicPr>
        <p:blipFill>
          <a:blip r:embed="rId9"/>
          <a:stretch>
            <a:fillRect/>
          </a:stretch>
        </p:blipFill>
        <p:spPr>
          <a:xfrm>
            <a:off x="2558753" y="4846711"/>
            <a:ext cx="1380629" cy="1707994"/>
          </a:xfrm>
          <a:prstGeom prst="rect">
            <a:avLst/>
          </a:prstGeom>
          <a:ln w="76200" cmpd="sng">
            <a:solidFill>
              <a:schemeClr val="tx1"/>
            </a:solidFill>
          </a:ln>
        </p:spPr>
      </p:pic>
      <p:pic>
        <p:nvPicPr>
          <p:cNvPr id="12" name="Picture 11"/>
          <p:cNvPicPr>
            <a:picLocks noChangeAspect="1"/>
          </p:cNvPicPr>
          <p:nvPr/>
        </p:nvPicPr>
        <p:blipFill>
          <a:blip r:embed="rId10"/>
          <a:stretch>
            <a:fillRect/>
          </a:stretch>
        </p:blipFill>
        <p:spPr>
          <a:xfrm>
            <a:off x="4976819" y="4928434"/>
            <a:ext cx="1708268" cy="1626271"/>
          </a:xfrm>
          <a:prstGeom prst="rect">
            <a:avLst/>
          </a:prstGeom>
          <a:ln w="76200" cmpd="sng">
            <a:solidFill>
              <a:schemeClr val="tx1"/>
            </a:solidFill>
          </a:ln>
        </p:spPr>
      </p:pic>
      <p:pic>
        <p:nvPicPr>
          <p:cNvPr id="13" name="Picture 12"/>
          <p:cNvPicPr>
            <a:picLocks noChangeAspect="1"/>
          </p:cNvPicPr>
          <p:nvPr/>
        </p:nvPicPr>
        <p:blipFill>
          <a:blip r:embed="rId11"/>
          <a:stretch>
            <a:fillRect/>
          </a:stretch>
        </p:blipFill>
        <p:spPr>
          <a:xfrm rot="466549">
            <a:off x="3145122" y="918107"/>
            <a:ext cx="1517783" cy="1240969"/>
          </a:xfrm>
          <a:prstGeom prst="rect">
            <a:avLst/>
          </a:prstGeom>
          <a:ln w="76200" cmpd="sng">
            <a:solidFill>
              <a:schemeClr val="tx1"/>
            </a:solidFill>
          </a:ln>
        </p:spPr>
      </p:pic>
    </p:spTree>
    <p:extLst>
      <p:ext uri="{BB962C8B-B14F-4D97-AF65-F5344CB8AC3E}">
        <p14:creationId xmlns:p14="http://schemas.microsoft.com/office/powerpoint/2010/main" val="401789590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ra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802" y="983521"/>
            <a:ext cx="8414214" cy="5404751"/>
          </a:xfrm>
          <a:prstGeom prst="rect">
            <a:avLst/>
          </a:prstGeom>
          <a:ln w="76200" cmpd="sng">
            <a:solidFill>
              <a:schemeClr val="tx1"/>
            </a:solidFill>
          </a:ln>
        </p:spPr>
      </p:pic>
      <p:sp>
        <p:nvSpPr>
          <p:cNvPr id="2" name="Oval 1"/>
          <p:cNvSpPr/>
          <p:nvPr/>
        </p:nvSpPr>
        <p:spPr>
          <a:xfrm>
            <a:off x="3084176" y="4587118"/>
            <a:ext cx="427638" cy="369301"/>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4" name="Oval 3"/>
          <p:cNvSpPr/>
          <p:nvPr/>
        </p:nvSpPr>
        <p:spPr>
          <a:xfrm>
            <a:off x="3664214" y="4924168"/>
            <a:ext cx="427638" cy="369301"/>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275315959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667000" y="681789"/>
            <a:ext cx="3810000" cy="3810000"/>
          </a:xfrm>
          <a:prstGeom prst="rect">
            <a:avLst/>
          </a:prstGeom>
          <a:ln w="76200" cmpd="sng">
            <a:solidFill>
              <a:schemeClr val="tx1"/>
            </a:solidFill>
          </a:ln>
        </p:spPr>
      </p:pic>
    </p:spTree>
    <p:extLst>
      <p:ext uri="{BB962C8B-B14F-4D97-AF65-F5344CB8AC3E}">
        <p14:creationId xmlns:p14="http://schemas.microsoft.com/office/powerpoint/2010/main" val="212451017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 am a pizz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7652" y="363694"/>
            <a:ext cx="4772274" cy="6089560"/>
          </a:xfrm>
          <a:prstGeom prst="rect">
            <a:avLst/>
          </a:prstGeom>
          <a:ln w="76200" cmpd="sng">
            <a:solidFill>
              <a:schemeClr val="tx1"/>
            </a:solidFill>
          </a:ln>
        </p:spPr>
      </p:pic>
    </p:spTree>
    <p:extLst>
      <p:ext uri="{BB962C8B-B14F-4D97-AF65-F5344CB8AC3E}">
        <p14:creationId xmlns:p14="http://schemas.microsoft.com/office/powerpoint/2010/main" val="345869442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zza note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567" y="443618"/>
            <a:ext cx="5335991" cy="4092327"/>
          </a:xfrm>
          <a:prstGeom prst="rect">
            <a:avLst/>
          </a:prstGeom>
          <a:ln w="76200" cmpd="sng">
            <a:solidFill>
              <a:schemeClr val="tx1"/>
            </a:solidFill>
          </a:ln>
        </p:spPr>
      </p:pic>
      <p:sp>
        <p:nvSpPr>
          <p:cNvPr id="3" name="TextBox 2"/>
          <p:cNvSpPr txBox="1"/>
          <p:nvPr/>
        </p:nvSpPr>
        <p:spPr>
          <a:xfrm>
            <a:off x="6237876" y="4521987"/>
            <a:ext cx="2790995" cy="1200329"/>
          </a:xfrm>
          <a:prstGeom prst="rect">
            <a:avLst/>
          </a:prstGeom>
          <a:noFill/>
          <a:ln w="76200" cmpd="sng">
            <a:solidFill>
              <a:schemeClr val="tx1"/>
            </a:solidFill>
          </a:ln>
        </p:spPr>
        <p:txBody>
          <a:bodyPr wrap="square" rtlCol="0">
            <a:spAutoFit/>
          </a:bodyPr>
          <a:lstStyle/>
          <a:p>
            <a:pPr marL="285750" indent="-285750">
              <a:buFont typeface="Arial"/>
              <a:buChar char="•"/>
            </a:pPr>
            <a:r>
              <a:rPr lang="en-US" dirty="0" smtClean="0"/>
              <a:t>Character Traits of the Pizza Man</a:t>
            </a:r>
          </a:p>
          <a:p>
            <a:pPr marL="285750" indent="-285750">
              <a:buFont typeface="Arial"/>
              <a:buChar char="•"/>
            </a:pPr>
            <a:r>
              <a:rPr lang="en-US" dirty="0" smtClean="0"/>
              <a:t>Inferring </a:t>
            </a:r>
          </a:p>
          <a:p>
            <a:endParaRPr lang="en-US" dirty="0"/>
          </a:p>
        </p:txBody>
      </p:sp>
    </p:spTree>
    <p:extLst>
      <p:ext uri="{BB962C8B-B14F-4D97-AF65-F5344CB8AC3E}">
        <p14:creationId xmlns:p14="http://schemas.microsoft.com/office/powerpoint/2010/main" val="68145229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23625" y="-188301"/>
            <a:ext cx="7126083" cy="2246769"/>
          </a:xfrm>
          <a:prstGeom prst="rect">
            <a:avLst/>
          </a:prstGeom>
          <a:noFill/>
        </p:spPr>
        <p:txBody>
          <a:bodyPr wrap="square" rtlCol="0">
            <a:spAutoFit/>
          </a:bodyPr>
          <a:lstStyle/>
          <a:p>
            <a:endParaRPr lang="en-US" dirty="0"/>
          </a:p>
          <a:p>
            <a:pPr marL="285750" indent="-285750">
              <a:buFont typeface="Arial"/>
              <a:buChar char="•"/>
            </a:pPr>
            <a:endParaRPr lang="en-US" dirty="0" smtClean="0"/>
          </a:p>
          <a:p>
            <a:pPr algn="ctr"/>
            <a:r>
              <a:rPr lang="en-US" sz="4800" dirty="0" smtClean="0">
                <a:solidFill>
                  <a:srgbClr val="AF3700"/>
                </a:solidFill>
              </a:rPr>
              <a:t>Main Idea Example</a:t>
            </a:r>
          </a:p>
          <a:p>
            <a:pPr algn="ctr"/>
            <a:endParaRPr lang="en-US" sz="2800" dirty="0" smtClean="0"/>
          </a:p>
          <a:p>
            <a:endParaRPr lang="en-US" sz="2800" dirty="0" smtClean="0"/>
          </a:p>
        </p:txBody>
      </p:sp>
      <p:pic>
        <p:nvPicPr>
          <p:cNvPr id="4" name="Picture 3" descr="close read 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065652" y="492843"/>
            <a:ext cx="5079951" cy="6773267"/>
          </a:xfrm>
          <a:prstGeom prst="rect">
            <a:avLst/>
          </a:prstGeom>
          <a:ln w="76200" cmpd="sng">
            <a:solidFill>
              <a:srgbClr val="000000"/>
            </a:solidFill>
          </a:ln>
        </p:spPr>
      </p:pic>
    </p:spTree>
    <p:extLst>
      <p:ext uri="{BB962C8B-B14F-4D97-AF65-F5344CB8AC3E}">
        <p14:creationId xmlns:p14="http://schemas.microsoft.com/office/powerpoint/2010/main" val="197819750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421" y="812509"/>
            <a:ext cx="8769684" cy="830997"/>
          </a:xfrm>
          <a:prstGeom prst="rect">
            <a:avLst/>
          </a:prstGeom>
          <a:noFill/>
        </p:spPr>
        <p:txBody>
          <a:bodyPr wrap="square" rtlCol="0">
            <a:spAutoFit/>
          </a:bodyPr>
          <a:lstStyle/>
          <a:p>
            <a:pPr algn="ctr"/>
            <a:r>
              <a:rPr lang="en-US" sz="4800" dirty="0" smtClean="0">
                <a:solidFill>
                  <a:schemeClr val="accent3">
                    <a:lumMod val="75000"/>
                  </a:schemeClr>
                </a:solidFill>
              </a:rPr>
              <a:t>Day 4</a:t>
            </a:r>
            <a:endParaRPr lang="en-US" sz="4800" dirty="0">
              <a:solidFill>
                <a:schemeClr val="accent3">
                  <a:lumMod val="75000"/>
                </a:schemeClr>
              </a:solidFill>
            </a:endParaRPr>
          </a:p>
        </p:txBody>
      </p:sp>
      <p:sp>
        <p:nvSpPr>
          <p:cNvPr id="3" name="TextBox 2"/>
          <p:cNvSpPr txBox="1"/>
          <p:nvPr/>
        </p:nvSpPr>
        <p:spPr>
          <a:xfrm>
            <a:off x="160421" y="1164974"/>
            <a:ext cx="9037054" cy="2769989"/>
          </a:xfrm>
          <a:prstGeom prst="rect">
            <a:avLst/>
          </a:prstGeom>
          <a:noFill/>
        </p:spPr>
        <p:txBody>
          <a:bodyPr wrap="square" rtlCol="0">
            <a:spAutoFit/>
          </a:bodyPr>
          <a:lstStyle/>
          <a:p>
            <a:endParaRPr lang="en-US" dirty="0"/>
          </a:p>
          <a:p>
            <a:pPr marL="285750" indent="-285750">
              <a:buFont typeface="Arial"/>
              <a:buChar char="•"/>
            </a:pPr>
            <a:endParaRPr lang="en-US" dirty="0" smtClean="0"/>
          </a:p>
          <a:p>
            <a:pPr algn="ctr"/>
            <a:r>
              <a:rPr lang="en-US" sz="5400" b="1" dirty="0" smtClean="0"/>
              <a:t>T</a:t>
            </a:r>
            <a:r>
              <a:rPr lang="en-US" sz="4800" dirty="0" smtClean="0"/>
              <a:t>ext-</a:t>
            </a:r>
            <a:r>
              <a:rPr lang="en-US" sz="5400" b="1" dirty="0" smtClean="0"/>
              <a:t>D</a:t>
            </a:r>
            <a:r>
              <a:rPr lang="en-US" sz="4800" dirty="0" smtClean="0"/>
              <a:t>ependent </a:t>
            </a:r>
            <a:r>
              <a:rPr lang="en-US" sz="5400" b="1" dirty="0" smtClean="0"/>
              <a:t>Q</a:t>
            </a:r>
            <a:r>
              <a:rPr lang="en-US" sz="4800" dirty="0" smtClean="0"/>
              <a:t>uestions</a:t>
            </a:r>
          </a:p>
          <a:p>
            <a:endParaRPr lang="en-US" sz="2800" dirty="0"/>
          </a:p>
          <a:p>
            <a:pPr marL="457200" indent="-457200">
              <a:buFont typeface="Arial"/>
              <a:buChar char="•"/>
            </a:pPr>
            <a:r>
              <a:rPr lang="en-US" sz="2800" dirty="0" smtClean="0"/>
              <a:t>QAR</a:t>
            </a:r>
          </a:p>
          <a:p>
            <a:pPr marL="457200" indent="-457200">
              <a:buFont typeface="Arial"/>
              <a:buChar char="•"/>
            </a:pPr>
            <a:r>
              <a:rPr lang="en-US" sz="2800" dirty="0" smtClean="0"/>
              <a:t>Locate evidence in text (whole group)</a:t>
            </a:r>
          </a:p>
        </p:txBody>
      </p:sp>
      <p:pic>
        <p:nvPicPr>
          <p:cNvPr id="4" name="Picture 3" descr="Screen shot 2014-09-25 at 6.38.1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8512" y="4365851"/>
            <a:ext cx="4503585" cy="2197626"/>
          </a:xfrm>
          <a:prstGeom prst="rect">
            <a:avLst/>
          </a:prstGeom>
          <a:ln w="76200" cmpd="sng">
            <a:solidFill>
              <a:schemeClr val="tx1"/>
            </a:solidFill>
          </a:ln>
        </p:spPr>
      </p:pic>
    </p:spTree>
    <p:extLst>
      <p:ext uri="{BB962C8B-B14F-4D97-AF65-F5344CB8AC3E}">
        <p14:creationId xmlns:p14="http://schemas.microsoft.com/office/powerpoint/2010/main" val="289711547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oto 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9790" y="334964"/>
            <a:ext cx="3905770" cy="2929328"/>
          </a:xfrm>
          <a:prstGeom prst="rect">
            <a:avLst/>
          </a:prstGeom>
          <a:ln w="76200" cmpd="sng">
            <a:solidFill>
              <a:schemeClr val="tx1"/>
            </a:solidFill>
          </a:ln>
        </p:spPr>
      </p:pic>
      <p:pic>
        <p:nvPicPr>
          <p:cNvPr id="3" name="Picture 2" descr="photo 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355" y="3628756"/>
            <a:ext cx="3914869" cy="2936152"/>
          </a:xfrm>
          <a:prstGeom prst="rect">
            <a:avLst/>
          </a:prstGeom>
          <a:ln w="76200" cmpd="sng">
            <a:solidFill>
              <a:schemeClr val="tx1"/>
            </a:solidFill>
          </a:ln>
        </p:spPr>
      </p:pic>
      <p:pic>
        <p:nvPicPr>
          <p:cNvPr id="4" name="Picture 3" descr="photo 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3754" y="3628756"/>
            <a:ext cx="3991874" cy="2993905"/>
          </a:xfrm>
          <a:prstGeom prst="rect">
            <a:avLst/>
          </a:prstGeom>
          <a:ln w="76200" cmpd="sng">
            <a:solidFill>
              <a:schemeClr val="tx1"/>
            </a:solidFill>
          </a:ln>
        </p:spPr>
      </p:pic>
    </p:spTree>
    <p:extLst>
      <p:ext uri="{BB962C8B-B14F-4D97-AF65-F5344CB8AC3E}">
        <p14:creationId xmlns:p14="http://schemas.microsoft.com/office/powerpoint/2010/main" val="407683824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oto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740" y="311638"/>
            <a:ext cx="4739178" cy="3554384"/>
          </a:xfrm>
          <a:prstGeom prst="rect">
            <a:avLst/>
          </a:prstGeom>
          <a:ln w="76200" cmpd="sng">
            <a:solidFill>
              <a:schemeClr val="tx1"/>
            </a:solidFill>
          </a:ln>
        </p:spPr>
      </p:pic>
      <p:pic>
        <p:nvPicPr>
          <p:cNvPr id="4" name="Picture 3" descr="photo 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6474" y="2972788"/>
            <a:ext cx="4845320" cy="3633990"/>
          </a:xfrm>
          <a:prstGeom prst="rect">
            <a:avLst/>
          </a:prstGeom>
          <a:ln w="76200" cmpd="sng">
            <a:solidFill>
              <a:srgbClr val="000000"/>
            </a:solidFill>
          </a:ln>
        </p:spPr>
      </p:pic>
    </p:spTree>
    <p:extLst>
      <p:ext uri="{BB962C8B-B14F-4D97-AF65-F5344CB8AC3E}">
        <p14:creationId xmlns:p14="http://schemas.microsoft.com/office/powerpoint/2010/main" val="346376829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hoto 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670" y="796752"/>
            <a:ext cx="7069801" cy="5302350"/>
          </a:xfrm>
          <a:prstGeom prst="rect">
            <a:avLst/>
          </a:prstGeom>
          <a:ln w="76200" cmpd="sng">
            <a:solidFill>
              <a:srgbClr val="000000"/>
            </a:solidFill>
          </a:ln>
        </p:spPr>
      </p:pic>
    </p:spTree>
    <p:extLst>
      <p:ext uri="{BB962C8B-B14F-4D97-AF65-F5344CB8AC3E}">
        <p14:creationId xmlns:p14="http://schemas.microsoft.com/office/powerpoint/2010/main" val="424669625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88532" y="621982"/>
            <a:ext cx="6362734" cy="830997"/>
          </a:xfrm>
          <a:prstGeom prst="rect">
            <a:avLst/>
          </a:prstGeom>
          <a:noFill/>
        </p:spPr>
        <p:txBody>
          <a:bodyPr wrap="square" rtlCol="0">
            <a:spAutoFit/>
          </a:bodyPr>
          <a:lstStyle/>
          <a:p>
            <a:pPr algn="ctr"/>
            <a:r>
              <a:rPr lang="en-US" sz="4800" dirty="0" smtClean="0">
                <a:solidFill>
                  <a:schemeClr val="accent1"/>
                </a:solidFill>
              </a:rPr>
              <a:t>4 Day Plan Summary</a:t>
            </a:r>
            <a:endParaRPr lang="en-US" sz="4800" dirty="0">
              <a:solidFill>
                <a:schemeClr val="accent1"/>
              </a:solidFill>
            </a:endParaRPr>
          </a:p>
        </p:txBody>
      </p:sp>
      <p:sp>
        <p:nvSpPr>
          <p:cNvPr id="3" name="TextBox 2"/>
          <p:cNvSpPr txBox="1"/>
          <p:nvPr/>
        </p:nvSpPr>
        <p:spPr>
          <a:xfrm>
            <a:off x="1723509" y="1814114"/>
            <a:ext cx="2384405" cy="1908215"/>
          </a:xfrm>
          <a:prstGeom prst="rect">
            <a:avLst/>
          </a:prstGeom>
          <a:noFill/>
        </p:spPr>
        <p:txBody>
          <a:bodyPr wrap="square" rtlCol="0">
            <a:spAutoFit/>
          </a:bodyPr>
          <a:lstStyle/>
          <a:p>
            <a:r>
              <a:rPr lang="en-US" sz="2800" dirty="0" smtClean="0"/>
              <a:t>Day 1 </a:t>
            </a:r>
          </a:p>
          <a:p>
            <a:pPr marL="285750" indent="-285750">
              <a:buFont typeface="Arial"/>
              <a:buChar char="•"/>
            </a:pPr>
            <a:r>
              <a:rPr lang="en-US" dirty="0" smtClean="0"/>
              <a:t>Cold Read</a:t>
            </a:r>
          </a:p>
          <a:p>
            <a:pPr marL="285750" indent="-285750">
              <a:buFont typeface="Arial"/>
              <a:buChar char="•"/>
            </a:pPr>
            <a:r>
              <a:rPr lang="en-US" dirty="0" smtClean="0"/>
              <a:t>Jot and Draw</a:t>
            </a:r>
          </a:p>
          <a:p>
            <a:pPr marL="285750" indent="-285750">
              <a:buFont typeface="Arial"/>
              <a:buChar char="•"/>
            </a:pPr>
            <a:r>
              <a:rPr lang="en-US" dirty="0" smtClean="0"/>
              <a:t>Phonics Focus</a:t>
            </a:r>
          </a:p>
          <a:p>
            <a:pPr marL="285750" indent="-285750">
              <a:buFont typeface="Arial"/>
              <a:buChar char="•"/>
            </a:pPr>
            <a:endParaRPr lang="en-US" dirty="0"/>
          </a:p>
          <a:p>
            <a:endParaRPr lang="en-US" dirty="0"/>
          </a:p>
        </p:txBody>
      </p:sp>
      <p:sp>
        <p:nvSpPr>
          <p:cNvPr id="4" name="TextBox 3"/>
          <p:cNvSpPr txBox="1"/>
          <p:nvPr/>
        </p:nvSpPr>
        <p:spPr>
          <a:xfrm>
            <a:off x="5245178" y="1846796"/>
            <a:ext cx="2384405" cy="1354217"/>
          </a:xfrm>
          <a:prstGeom prst="rect">
            <a:avLst/>
          </a:prstGeom>
          <a:noFill/>
        </p:spPr>
        <p:txBody>
          <a:bodyPr wrap="square" rtlCol="0">
            <a:spAutoFit/>
          </a:bodyPr>
          <a:lstStyle/>
          <a:p>
            <a:r>
              <a:rPr lang="en-US" sz="2800" dirty="0" smtClean="0"/>
              <a:t>Day 2 </a:t>
            </a:r>
          </a:p>
          <a:p>
            <a:pPr marL="285750" indent="-285750">
              <a:buFont typeface="Arial"/>
              <a:buChar char="•"/>
            </a:pPr>
            <a:r>
              <a:rPr lang="en-US" dirty="0" smtClean="0"/>
              <a:t>Word Detectives</a:t>
            </a:r>
          </a:p>
          <a:p>
            <a:pPr marL="285750" indent="-285750">
              <a:buFont typeface="Arial"/>
              <a:buChar char="•"/>
            </a:pPr>
            <a:endParaRPr lang="en-US" dirty="0"/>
          </a:p>
          <a:p>
            <a:endParaRPr lang="en-US" dirty="0"/>
          </a:p>
        </p:txBody>
      </p:sp>
      <p:sp>
        <p:nvSpPr>
          <p:cNvPr id="5" name="TextBox 4"/>
          <p:cNvSpPr txBox="1"/>
          <p:nvPr/>
        </p:nvSpPr>
        <p:spPr>
          <a:xfrm>
            <a:off x="1723509" y="3735287"/>
            <a:ext cx="2384405" cy="1631216"/>
          </a:xfrm>
          <a:prstGeom prst="rect">
            <a:avLst/>
          </a:prstGeom>
          <a:noFill/>
        </p:spPr>
        <p:txBody>
          <a:bodyPr wrap="square" rtlCol="0">
            <a:spAutoFit/>
          </a:bodyPr>
          <a:lstStyle/>
          <a:p>
            <a:r>
              <a:rPr lang="en-US" sz="2800" dirty="0" smtClean="0"/>
              <a:t>Day 3 </a:t>
            </a:r>
          </a:p>
          <a:p>
            <a:pPr marL="285750" indent="-285750">
              <a:buFont typeface="Arial"/>
              <a:buChar char="•"/>
            </a:pPr>
            <a:r>
              <a:rPr lang="en-US" dirty="0" smtClean="0"/>
              <a:t>Comprehension Focus</a:t>
            </a:r>
          </a:p>
          <a:p>
            <a:pPr marL="285750" indent="-285750">
              <a:buFont typeface="Arial"/>
              <a:buChar char="•"/>
            </a:pPr>
            <a:endParaRPr lang="en-US" dirty="0"/>
          </a:p>
          <a:p>
            <a:endParaRPr lang="en-US" dirty="0"/>
          </a:p>
        </p:txBody>
      </p:sp>
      <p:sp>
        <p:nvSpPr>
          <p:cNvPr id="6" name="TextBox 5"/>
          <p:cNvSpPr txBox="1"/>
          <p:nvPr/>
        </p:nvSpPr>
        <p:spPr>
          <a:xfrm>
            <a:off x="5245178" y="3712766"/>
            <a:ext cx="2384405" cy="1631216"/>
          </a:xfrm>
          <a:prstGeom prst="rect">
            <a:avLst/>
          </a:prstGeom>
          <a:noFill/>
        </p:spPr>
        <p:txBody>
          <a:bodyPr wrap="square" rtlCol="0">
            <a:spAutoFit/>
          </a:bodyPr>
          <a:lstStyle/>
          <a:p>
            <a:r>
              <a:rPr lang="en-US" sz="2800" dirty="0" smtClean="0"/>
              <a:t>Day 4 </a:t>
            </a:r>
          </a:p>
          <a:p>
            <a:pPr marL="285750" indent="-285750">
              <a:buFont typeface="Arial"/>
              <a:buChar char="•"/>
            </a:pPr>
            <a:r>
              <a:rPr lang="en-US" dirty="0" smtClean="0"/>
              <a:t>Text-Dependent Questions</a:t>
            </a:r>
          </a:p>
          <a:p>
            <a:pPr marL="285750" indent="-285750">
              <a:buFont typeface="Arial"/>
              <a:buChar char="•"/>
            </a:pPr>
            <a:endParaRPr lang="en-US" dirty="0"/>
          </a:p>
          <a:p>
            <a:endParaRPr lang="en-US" dirty="0"/>
          </a:p>
        </p:txBody>
      </p:sp>
    </p:spTree>
    <p:extLst>
      <p:ext uri="{BB962C8B-B14F-4D97-AF65-F5344CB8AC3E}">
        <p14:creationId xmlns:p14="http://schemas.microsoft.com/office/powerpoint/2010/main" val="363551357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421" y="834506"/>
            <a:ext cx="9037054" cy="923330"/>
          </a:xfrm>
          <a:prstGeom prst="rect">
            <a:avLst/>
          </a:prstGeom>
          <a:noFill/>
        </p:spPr>
        <p:txBody>
          <a:bodyPr wrap="square" rtlCol="0">
            <a:spAutoFit/>
          </a:bodyPr>
          <a:lstStyle/>
          <a:p>
            <a:pPr algn="ctr"/>
            <a:r>
              <a:rPr lang="en-US" sz="5400" dirty="0" smtClean="0">
                <a:solidFill>
                  <a:schemeClr val="accent1"/>
                </a:solidFill>
              </a:rPr>
              <a:t>Culminating Task</a:t>
            </a:r>
          </a:p>
        </p:txBody>
      </p:sp>
      <p:sp>
        <p:nvSpPr>
          <p:cNvPr id="4" name="TextBox 3"/>
          <p:cNvSpPr txBox="1"/>
          <p:nvPr/>
        </p:nvSpPr>
        <p:spPr>
          <a:xfrm>
            <a:off x="972838" y="2620935"/>
            <a:ext cx="6201841" cy="1569660"/>
          </a:xfrm>
          <a:prstGeom prst="rect">
            <a:avLst/>
          </a:prstGeom>
          <a:noFill/>
        </p:spPr>
        <p:txBody>
          <a:bodyPr wrap="square" rtlCol="0">
            <a:spAutoFit/>
          </a:bodyPr>
          <a:lstStyle/>
          <a:p>
            <a:pPr marL="285750" indent="-285750">
              <a:buFont typeface="Arial"/>
              <a:buChar char="•"/>
            </a:pPr>
            <a:r>
              <a:rPr lang="en-US" sz="3200" dirty="0" smtClean="0"/>
              <a:t>Writing Activity or Prompt</a:t>
            </a:r>
          </a:p>
          <a:p>
            <a:pPr marL="285750" indent="-285750">
              <a:buFont typeface="Arial"/>
              <a:buChar char="•"/>
            </a:pPr>
            <a:r>
              <a:rPr lang="en-US" sz="3200" dirty="0" smtClean="0"/>
              <a:t>Book Project</a:t>
            </a:r>
          </a:p>
          <a:p>
            <a:pPr marL="285750" indent="-285750">
              <a:buFont typeface="Arial"/>
              <a:buChar char="•"/>
            </a:pPr>
            <a:r>
              <a:rPr lang="en-US" sz="3200" dirty="0" smtClean="0"/>
              <a:t>Extension Activities</a:t>
            </a:r>
            <a:endParaRPr lang="en-US" sz="3200" dirty="0"/>
          </a:p>
        </p:txBody>
      </p:sp>
    </p:spTree>
    <p:extLst>
      <p:ext uri="{BB962C8B-B14F-4D97-AF65-F5344CB8AC3E}">
        <p14:creationId xmlns:p14="http://schemas.microsoft.com/office/powerpoint/2010/main" val="80888308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9605" y="790018"/>
            <a:ext cx="4209005" cy="5277445"/>
          </a:xfrm>
          <a:prstGeom prst="rect">
            <a:avLst/>
          </a:prstGeom>
          <a:ln w="76200" cmpd="sng">
            <a:solidFill>
              <a:srgbClr val="990000"/>
            </a:solidFill>
          </a:ln>
        </p:spPr>
      </p:pic>
      <p:sp>
        <p:nvSpPr>
          <p:cNvPr id="3" name="TextBox 2"/>
          <p:cNvSpPr txBox="1"/>
          <p:nvPr/>
        </p:nvSpPr>
        <p:spPr>
          <a:xfrm>
            <a:off x="5106089" y="790018"/>
            <a:ext cx="3426106" cy="5262980"/>
          </a:xfrm>
          <a:prstGeom prst="rect">
            <a:avLst/>
          </a:prstGeom>
          <a:noFill/>
        </p:spPr>
        <p:txBody>
          <a:bodyPr wrap="square" rtlCol="0">
            <a:spAutoFit/>
          </a:bodyPr>
          <a:lstStyle/>
          <a:p>
            <a:pPr algn="ctr"/>
            <a:r>
              <a:rPr lang="en-US" sz="2800" dirty="0" smtClean="0"/>
              <a:t>“The close reading ritual in this book believes that students leave with skills to engage deeply with the texts they read, to admire an author’s work, and to be critical and passionate readers.” </a:t>
            </a:r>
            <a:r>
              <a:rPr lang="en-US" sz="1600" dirty="0" smtClean="0"/>
              <a:t>(p. 119)</a:t>
            </a:r>
            <a:endParaRPr lang="en-US" sz="2800" dirty="0"/>
          </a:p>
        </p:txBody>
      </p:sp>
      <p:pic>
        <p:nvPicPr>
          <p:cNvPr id="4" name="Picture 3"/>
          <p:cNvPicPr>
            <a:picLocks noChangeAspect="1"/>
          </p:cNvPicPr>
          <p:nvPr/>
        </p:nvPicPr>
        <p:blipFill>
          <a:blip r:embed="rId3"/>
          <a:stretch>
            <a:fillRect/>
          </a:stretch>
        </p:blipFill>
        <p:spPr>
          <a:xfrm>
            <a:off x="4049336" y="1327820"/>
            <a:ext cx="1478547" cy="1412012"/>
          </a:xfrm>
          <a:prstGeom prst="rect">
            <a:avLst/>
          </a:prstGeom>
        </p:spPr>
      </p:pic>
    </p:spTree>
    <p:extLst>
      <p:ext uri="{BB962C8B-B14F-4D97-AF65-F5344CB8AC3E}">
        <p14:creationId xmlns:p14="http://schemas.microsoft.com/office/powerpoint/2010/main" val="355340041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204</Words>
  <Application>Microsoft Macintosh PowerPoint</Application>
  <PresentationFormat>On-screen Show (4:3)</PresentationFormat>
  <Paragraphs>64</Paragraphs>
  <Slides>15</Slides>
  <Notes>7</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Kempf</dc:creator>
  <cp:lastModifiedBy>Amy Kempf</cp:lastModifiedBy>
  <cp:revision>1</cp:revision>
  <dcterms:created xsi:type="dcterms:W3CDTF">2014-10-03T02:02:19Z</dcterms:created>
  <dcterms:modified xsi:type="dcterms:W3CDTF">2014-10-03T02:02:57Z</dcterms:modified>
</cp:coreProperties>
</file>